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30243463" cy="42773600"/>
  <p:notesSz cx="6858000" cy="9144000"/>
  <p:defaultText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380"/>
    <p:restoredTop sz="86918" autoAdjust="0"/>
  </p:normalViewPr>
  <p:slideViewPr>
    <p:cSldViewPr>
      <p:cViewPr>
        <p:scale>
          <a:sx n="30" d="100"/>
          <a:sy n="30" d="100"/>
        </p:scale>
        <p:origin x="-270" y="1254"/>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8CEBA9-18C9-4890-B24F-B5F4AC0EE6A7}" type="datetimeFigureOut">
              <a:rPr lang="fr-FR" smtClean="0"/>
              <a:pPr/>
              <a:t>05/03/2015</a:t>
            </a:fld>
            <a:endParaRPr lang="fr-FR"/>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EF5791-59F7-4C1B-B01C-FE9CD852D7D1}" type="slidenum">
              <a:rPr lang="fr-FR" smtClean="0"/>
              <a:pPr/>
              <a:t>‹#›</a:t>
            </a:fld>
            <a:endParaRPr lang="fr-FR"/>
          </a:p>
        </p:txBody>
      </p:sp>
    </p:spTree>
    <p:extLst>
      <p:ext uri="{BB962C8B-B14F-4D97-AF65-F5344CB8AC3E}">
        <p14:creationId xmlns:p14="http://schemas.microsoft.com/office/powerpoint/2010/main" xmlns="" val="3838167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9EF5791-59F7-4C1B-B01C-FE9CD852D7D1}"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2268260" y="13287543"/>
            <a:ext cx="25706944" cy="9168600"/>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21926511" y="1712931"/>
            <a:ext cx="6804779" cy="36496178"/>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1512173" y="1712931"/>
            <a:ext cx="19910280" cy="3649617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389025" y="27486002"/>
            <a:ext cx="25706944" cy="8495312"/>
          </a:xfrm>
        </p:spPr>
        <p:txBody>
          <a:bodyPr anchor="t"/>
          <a:lstStyle>
            <a:lvl1pPr algn="r">
              <a:defRPr sz="183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2389025" y="18129280"/>
            <a:ext cx="25706944" cy="9356722"/>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1512173"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15373761"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512173" y="9574557"/>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15363261" y="9574557"/>
            <a:ext cx="13368031"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15363261"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512175" y="1703023"/>
            <a:ext cx="9949891" cy="7247749"/>
          </a:xfrm>
        </p:spPr>
        <p:txBody>
          <a:bodyPr anchor="b"/>
          <a:lstStyle>
            <a:lvl1pPr algn="r">
              <a:defRPr sz="91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11824354" y="1703026"/>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1512175" y="8950775"/>
            <a:ext cx="9949891" cy="2925833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927930" y="29941520"/>
            <a:ext cx="18146078" cy="3534766"/>
          </a:xfrm>
        </p:spPr>
        <p:txBody>
          <a:bodyPr anchor="b"/>
          <a:lstStyle>
            <a:lvl1pPr algn="r">
              <a:defRPr sz="91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5927930" y="3821900"/>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ar-SA"/>
          </a:p>
        </p:txBody>
      </p:sp>
      <p:sp>
        <p:nvSpPr>
          <p:cNvPr id="4" name="عنصر نائب للنص 3"/>
          <p:cNvSpPr>
            <a:spLocks noGrp="1"/>
          </p:cNvSpPr>
          <p:nvPr>
            <p:ph type="body" sz="half" idx="2"/>
          </p:nvPr>
        </p:nvSpPr>
        <p:spPr>
          <a:xfrm>
            <a:off x="5927930" y="33476286"/>
            <a:ext cx="18146078" cy="501995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15/05/1436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1512173" y="1712928"/>
            <a:ext cx="27219117" cy="7128933"/>
          </a:xfrm>
          <a:prstGeom prst="rect">
            <a:avLst/>
          </a:prstGeom>
        </p:spPr>
        <p:txBody>
          <a:bodyPr vert="horz" lIns="417232" tIns="208616" rIns="417232" bIns="208616"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512173" y="9980510"/>
            <a:ext cx="27219117" cy="28228599"/>
          </a:xfrm>
          <a:prstGeom prst="rect">
            <a:avLst/>
          </a:prstGeom>
        </p:spPr>
        <p:txBody>
          <a:bodyPr vert="horz" lIns="417232" tIns="208616" rIns="417232" bIns="208616"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21674482" y="39644794"/>
            <a:ext cx="7056808" cy="2277298"/>
          </a:xfrm>
          <a:prstGeom prst="rect">
            <a:avLst/>
          </a:prstGeom>
        </p:spPr>
        <p:txBody>
          <a:bodyPr vert="horz" lIns="417232" tIns="208616" rIns="417232" bIns="208616" rtlCol="1" anchor="ctr"/>
          <a:lstStyle>
            <a:lvl1pPr algn="r">
              <a:defRPr sz="5500">
                <a:solidFill>
                  <a:schemeClr val="tx1">
                    <a:tint val="75000"/>
                  </a:schemeClr>
                </a:solidFill>
              </a:defRPr>
            </a:lvl1pPr>
          </a:lstStyle>
          <a:p>
            <a:fld id="{1B8ABB09-4A1D-463E-8065-109CC2B7EFAA}" type="datetimeFigureOut">
              <a:rPr lang="ar-SA" smtClean="0"/>
              <a:pPr/>
              <a:t>15/05/1436</a:t>
            </a:fld>
            <a:endParaRPr lang="ar-SA"/>
          </a:p>
        </p:txBody>
      </p:sp>
      <p:sp>
        <p:nvSpPr>
          <p:cNvPr id="5" name="عنصر نائب للتذييل 4"/>
          <p:cNvSpPr>
            <a:spLocks noGrp="1"/>
          </p:cNvSpPr>
          <p:nvPr>
            <p:ph type="ftr" sz="quarter" idx="3"/>
          </p:nvPr>
        </p:nvSpPr>
        <p:spPr>
          <a:xfrm>
            <a:off x="10333183" y="39644794"/>
            <a:ext cx="9577097" cy="2277298"/>
          </a:xfrm>
          <a:prstGeom prst="rect">
            <a:avLst/>
          </a:prstGeom>
        </p:spPr>
        <p:txBody>
          <a:bodyPr vert="horz" lIns="417232" tIns="208616" rIns="417232" bIns="208616" rtlCol="1" anchor="ctr"/>
          <a:lstStyle>
            <a:lvl1pPr algn="ctr">
              <a:defRPr sz="55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1512173" y="39644794"/>
            <a:ext cx="7056808" cy="2277298"/>
          </a:xfrm>
          <a:prstGeom prst="rect">
            <a:avLst/>
          </a:prstGeom>
        </p:spPr>
        <p:txBody>
          <a:bodyPr vert="horz" lIns="417232" tIns="208616" rIns="417232" bIns="208616" rtlCol="1" anchor="ctr"/>
          <a:lstStyle>
            <a:lvl1pPr algn="l">
              <a:defRPr sz="55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1" eaLnBrk="1" latinLnBrk="0" hangingPunct="1">
        <a:spcBef>
          <a:spcPct val="0"/>
        </a:spcBef>
        <a:buNone/>
        <a:defRPr sz="20100" kern="1200">
          <a:solidFill>
            <a:schemeClr val="tx1"/>
          </a:solidFill>
          <a:latin typeface="+mj-lt"/>
          <a:ea typeface="+mj-ea"/>
          <a:cs typeface="+mj-cs"/>
        </a:defRPr>
      </a:lvl1pPr>
    </p:titleStyle>
    <p:bodyStyle>
      <a:lvl1pPr marL="1564618" indent="-1564618" algn="r" defTabSz="4172316" rtl="1"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r" defTabSz="4172316" rtl="1"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r" defTabSz="4172316" rtl="1"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 19" descr="C:\Users\krama\Desktop\1270833273.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77073" y="26571376"/>
            <a:ext cx="8748114" cy="4924412"/>
          </a:xfrm>
          <a:prstGeom prst="rect">
            <a:avLst/>
          </a:prstGeom>
          <a:noFill/>
          <a:ln>
            <a:noFill/>
          </a:ln>
        </p:spPr>
      </p:pic>
      <p:sp>
        <p:nvSpPr>
          <p:cNvPr id="2" name="عنوان 1"/>
          <p:cNvSpPr>
            <a:spLocks noGrp="1"/>
          </p:cNvSpPr>
          <p:nvPr>
            <p:ph type="ctrTitle"/>
          </p:nvPr>
        </p:nvSpPr>
        <p:spPr>
          <a:xfrm>
            <a:off x="845693" y="669780"/>
            <a:ext cx="28206448" cy="5786478"/>
          </a:xfrm>
        </p:spPr>
        <p:txBody>
          <a:bodyPr>
            <a:normAutofit fontScale="90000"/>
          </a:bodyPr>
          <a:lstStyle/>
          <a:p>
            <a:r>
              <a:rPr lang="fr-FR" sz="5300" dirty="0" smtClean="0">
                <a:latin typeface="Times New Roman" pitchFamily="18" charset="0"/>
                <a:cs typeface="Arial" pitchFamily="34" charset="0"/>
              </a:rPr>
              <a:t> </a:t>
            </a:r>
            <a:br>
              <a:rPr lang="fr-FR" sz="5300" dirty="0" smtClean="0">
                <a:latin typeface="Times New Roman" pitchFamily="18" charset="0"/>
                <a:cs typeface="Arial" pitchFamily="34" charset="0"/>
              </a:rPr>
            </a:br>
            <a:r>
              <a:rPr lang="fr-FR" sz="5300" dirty="0" smtClean="0">
                <a:latin typeface="Times New Roman" pitchFamily="18" charset="0"/>
                <a:cs typeface="Arial" pitchFamily="34" charset="0"/>
              </a:rPr>
              <a:t/>
            </a:r>
            <a:br>
              <a:rPr lang="fr-FR" sz="5300" dirty="0" smtClean="0">
                <a:latin typeface="Times New Roman" pitchFamily="18" charset="0"/>
                <a:cs typeface="Arial" pitchFamily="34" charset="0"/>
              </a:rPr>
            </a:br>
            <a:r>
              <a:rPr lang="ar-DZ" sz="5300" dirty="0" smtClean="0">
                <a:latin typeface="Times New Roman" pitchFamily="18" charset="0"/>
                <a:cs typeface="Arial" pitchFamily="34" charset="0"/>
              </a:rPr>
              <a:t>جـــامـــعـــة قـــاصـــدي مـــربــاح - ورقـــلـــة</a:t>
            </a:r>
            <a:br>
              <a:rPr lang="ar-DZ" sz="5300" dirty="0" smtClean="0">
                <a:latin typeface="Times New Roman" pitchFamily="18" charset="0"/>
                <a:cs typeface="Arial" pitchFamily="34" charset="0"/>
              </a:rPr>
            </a:br>
            <a:r>
              <a:rPr lang="ar-DZ" sz="5300" dirty="0" smtClean="0">
                <a:latin typeface="Times New Roman" pitchFamily="18" charset="0"/>
                <a:cs typeface="Arial" pitchFamily="34" charset="0"/>
              </a:rPr>
              <a:t>كـلـيـة الـعـلـوم الإنـسـانـيـة و الاجـتـمـاعـيـة</a:t>
            </a:r>
            <a:br>
              <a:rPr lang="ar-DZ" sz="5300" dirty="0" smtClean="0">
                <a:latin typeface="Times New Roman" pitchFamily="18" charset="0"/>
                <a:cs typeface="Arial" pitchFamily="34" charset="0"/>
              </a:rPr>
            </a:br>
            <a:r>
              <a:rPr lang="ar-DZ" sz="5300" dirty="0" smtClean="0">
                <a:latin typeface="Times New Roman" pitchFamily="18" charset="0"/>
                <a:cs typeface="Arial" pitchFamily="34" charset="0"/>
              </a:rPr>
              <a:t>قـسـم عـلـوم الإعـلام و الاتـصـال</a:t>
            </a:r>
            <a:r>
              <a:rPr lang="fr-FR" sz="8000" b="1" dirty="0" smtClean="0">
                <a:latin typeface="Times New Roman" pitchFamily="18" charset="0"/>
                <a:cs typeface="Arial" pitchFamily="34" charset="0"/>
              </a:rPr>
              <a:t/>
            </a:r>
            <a:br>
              <a:rPr lang="fr-FR" sz="8000" b="1" dirty="0" smtClean="0">
                <a:latin typeface="Times New Roman" pitchFamily="18" charset="0"/>
                <a:cs typeface="Arial" pitchFamily="34" charset="0"/>
              </a:rPr>
            </a:br>
            <a:r>
              <a:rPr lang="ar-DZ" sz="8000" b="1" dirty="0" smtClean="0">
                <a:latin typeface="Times New Roman" pitchFamily="18" charset="0"/>
                <a:cs typeface="Arial" pitchFamily="34" charset="0"/>
              </a:rPr>
              <a:t>دور الأنترنت في تفعيل العمل السياحي </a:t>
            </a:r>
            <a:r>
              <a:rPr lang="ar-DZ" sz="6700" b="1" dirty="0" smtClean="0">
                <a:latin typeface="Times New Roman" pitchFamily="18" charset="0"/>
                <a:cs typeface="Arial" pitchFamily="34" charset="0"/>
              </a:rPr>
              <a:t/>
            </a:r>
            <a:br>
              <a:rPr lang="ar-DZ" sz="6700" b="1" dirty="0" smtClean="0">
                <a:latin typeface="Times New Roman" pitchFamily="18" charset="0"/>
                <a:cs typeface="Arial" pitchFamily="34" charset="0"/>
              </a:rPr>
            </a:br>
            <a:r>
              <a:rPr lang="ar-DZ" sz="7200" b="1" dirty="0" smtClean="0">
                <a:latin typeface="Times New Roman" pitchFamily="18" charset="0"/>
                <a:cs typeface="Arial" pitchFamily="34" charset="0"/>
              </a:rPr>
              <a:t> </a:t>
            </a:r>
            <a:r>
              <a:rPr lang="ar-DZ" sz="4400" b="1" dirty="0" smtClean="0">
                <a:latin typeface="Times New Roman" pitchFamily="18" charset="0"/>
                <a:cs typeface="Arial" pitchFamily="34" charset="0"/>
              </a:rPr>
              <a:t>(دراسة ميدانية لمديرية  السياحة والصناعة التقليدية بولاية ورقلة)</a:t>
            </a:r>
            <a:r>
              <a:rPr lang="ar-DZ" sz="4400" dirty="0" smtClean="0">
                <a:latin typeface="Times New Roman" pitchFamily="18" charset="0"/>
                <a:cs typeface="Arial" pitchFamily="34" charset="0"/>
              </a:rPr>
              <a:t> </a:t>
            </a:r>
            <a:r>
              <a:rPr lang="ar-DZ" sz="6700" b="1" dirty="0" smtClean="0">
                <a:latin typeface="Times New Roman" pitchFamily="18" charset="0"/>
                <a:cs typeface="Arial" pitchFamily="34" charset="0"/>
              </a:rPr>
              <a:t/>
            </a:r>
            <a:br>
              <a:rPr lang="ar-DZ" sz="6700" b="1" dirty="0" smtClean="0">
                <a:latin typeface="Times New Roman" pitchFamily="18" charset="0"/>
                <a:cs typeface="Arial" pitchFamily="34" charset="0"/>
              </a:rPr>
            </a:br>
            <a:r>
              <a:rPr lang="en-US" sz="6700" dirty="0"/>
              <a:t>The role of the Internet in the activation of tourism</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dirty="0" smtClean="0">
                <a:latin typeface="Times New Roman" pitchFamily="18" charset="0"/>
                <a:cs typeface="Arial" pitchFamily="34" charset="0"/>
              </a:rPr>
              <a:t>ملصق علمي حول موضوع مذكرة تخرج يتم إعدادها لنيل شهادة الماستر ضمن تخصص التكنولوجيات الحديثة للاتصال</a:t>
            </a:r>
            <a:br>
              <a:rPr lang="ar-DZ" sz="4000" dirty="0" smtClean="0">
                <a:latin typeface="Times New Roman" pitchFamily="18" charset="0"/>
                <a:cs typeface="Arial" pitchFamily="34" charset="0"/>
              </a:rPr>
            </a:b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b="1" dirty="0" smtClean="0">
                <a:latin typeface="Times New Roman" pitchFamily="18" charset="0"/>
                <a:cs typeface="Arial" pitchFamily="34" charset="0"/>
              </a:rPr>
              <a:t>إعداد الطالبتين: مسعودي نور الإيمان    </a:t>
            </a:r>
            <a:r>
              <a:rPr lang="fr-FR" sz="4000" b="1" dirty="0" smtClean="0">
                <a:latin typeface="Times New Roman" pitchFamily="18" charset="0"/>
                <a:cs typeface="Arial" pitchFamily="34" charset="0"/>
              </a:rPr>
              <a:t>  NOURARIJ@GMAIL,COM</a:t>
            </a:r>
            <a:r>
              <a:rPr lang="ar-DZ" sz="4000" b="1" dirty="0" smtClean="0">
                <a:latin typeface="Times New Roman" pitchFamily="18" charset="0"/>
                <a:cs typeface="Arial" pitchFamily="34" charset="0"/>
              </a:rPr>
              <a:t> </a:t>
            </a:r>
            <a:r>
              <a:rPr lang="ar-DZ" sz="3100" dirty="0" smtClean="0">
                <a:latin typeface="Times New Roman" pitchFamily="18" charset="0"/>
                <a:cs typeface="Arial" pitchFamily="34" charset="0"/>
              </a:rPr>
              <a:t>                                                                                          </a:t>
            </a:r>
            <a:r>
              <a:rPr lang="ar-DZ" sz="4000" b="1" dirty="0" smtClean="0">
                <a:latin typeface="Times New Roman" pitchFamily="18" charset="0"/>
                <a:cs typeface="Arial" pitchFamily="34" charset="0"/>
              </a:rPr>
              <a:t>إشراف الأستاذة:</a:t>
            </a:r>
            <a:r>
              <a:rPr lang="ar-DZ" sz="4000" dirty="0" smtClean="0">
                <a:latin typeface="Times New Roman" pitchFamily="18" charset="0"/>
                <a:cs typeface="Arial" pitchFamily="34" charset="0"/>
              </a:rPr>
              <a:t> </a:t>
            </a:r>
            <a:r>
              <a:rPr lang="ar-DZ" sz="4000" b="1" dirty="0">
                <a:latin typeface="Times New Roman" pitchFamily="18" charset="0"/>
                <a:cs typeface="Arial" pitchFamily="34" charset="0"/>
              </a:rPr>
              <a:t>ي</a:t>
            </a:r>
            <a:r>
              <a:rPr lang="ar-DZ" sz="4000" b="1" dirty="0" smtClean="0">
                <a:latin typeface="Times New Roman" pitchFamily="18" charset="0"/>
                <a:cs typeface="Arial" pitchFamily="34" charset="0"/>
              </a:rPr>
              <a:t>سعد زهية </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dirty="0" smtClean="0">
                <a:latin typeface="Times New Roman" pitchFamily="18" charset="0"/>
                <a:cs typeface="Arial" pitchFamily="34" charset="0"/>
              </a:rPr>
              <a:t>        </a:t>
            </a:r>
            <a:r>
              <a:rPr lang="fr-FR" sz="4000" dirty="0" smtClean="0">
                <a:latin typeface="Times New Roman" pitchFamily="18" charset="0"/>
                <a:cs typeface="Arial" pitchFamily="34" charset="0"/>
              </a:rPr>
              <a:t>                 </a:t>
            </a:r>
            <a:r>
              <a:rPr lang="ar-DZ" sz="4000" dirty="0" smtClean="0">
                <a:latin typeface="Times New Roman" pitchFamily="18" charset="0"/>
                <a:cs typeface="Arial" pitchFamily="34" charset="0"/>
              </a:rPr>
              <a:t> </a:t>
            </a:r>
            <a:r>
              <a:rPr lang="ar-DZ" sz="4000" b="1" dirty="0" smtClean="0">
                <a:latin typeface="Times New Roman" pitchFamily="18" charset="0"/>
                <a:cs typeface="Arial" pitchFamily="34" charset="0"/>
              </a:rPr>
              <a:t>مونة زينب </a:t>
            </a:r>
            <a:r>
              <a:rPr lang="fr-FR" sz="4000" b="1" dirty="0" smtClean="0">
                <a:latin typeface="Times New Roman" pitchFamily="18" charset="0"/>
                <a:cs typeface="Arial" pitchFamily="34" charset="0"/>
              </a:rPr>
              <a:t>                                                           ZINEB,MOUNA@GMAIL,COM       </a:t>
            </a:r>
            <a:r>
              <a:rPr lang="ar-DZ" sz="1100" b="1" dirty="0" smtClean="0">
                <a:latin typeface="Times New Roman" pitchFamily="18" charset="0"/>
                <a:cs typeface="Arial" pitchFamily="34" charset="0"/>
              </a:rPr>
              <a:t>   </a:t>
            </a:r>
            <a:r>
              <a:rPr lang="fr-FR" sz="1100" b="1" dirty="0" smtClean="0">
                <a:latin typeface="Times New Roman" pitchFamily="18" charset="0"/>
                <a:cs typeface="Arial" pitchFamily="34" charset="0"/>
              </a:rPr>
              <a:t>                                                                                                                                                                                                                               </a:t>
            </a:r>
            <a:r>
              <a:rPr lang="ar-DZ" sz="1100" b="1" dirty="0" smtClean="0">
                <a:latin typeface="Times New Roman" pitchFamily="18" charset="0"/>
                <a:cs typeface="Arial" pitchFamily="34" charset="0"/>
              </a:rPr>
              <a:t>                                                                                                                                 </a:t>
            </a:r>
            <a:r>
              <a:rPr lang="ar-DZ" sz="4000" dirty="0" smtClean="0">
                <a:latin typeface="Times New Roman" pitchFamily="18" charset="0"/>
                <a:cs typeface="Arial" pitchFamily="34" charset="0"/>
              </a:rPr>
              <a:t>.</a:t>
            </a:r>
            <a:endParaRPr lang="ar-DZ" sz="4000" dirty="0">
              <a:latin typeface="Times New Roman" pitchFamily="18" charset="0"/>
              <a:cs typeface="Arial" pitchFamily="34" charset="0"/>
            </a:endParaRPr>
          </a:p>
        </p:txBody>
      </p:sp>
      <p:sp>
        <p:nvSpPr>
          <p:cNvPr id="3" name="عنوان فرعي 2"/>
          <p:cNvSpPr>
            <a:spLocks noGrp="1"/>
          </p:cNvSpPr>
          <p:nvPr>
            <p:ph type="subTitle" idx="1"/>
          </p:nvPr>
        </p:nvSpPr>
        <p:spPr>
          <a:xfrm>
            <a:off x="15532499" y="6183810"/>
            <a:ext cx="13751816" cy="34933182"/>
          </a:xfrm>
          <a:noFill/>
        </p:spPr>
        <p:txBody>
          <a:bodyPr>
            <a:normAutofit/>
          </a:bodyPr>
          <a:lstStyle/>
          <a:p>
            <a:pPr algn="r"/>
            <a:r>
              <a:rPr lang="ar-DZ" sz="4000" dirty="0" smtClean="0">
                <a:solidFill>
                  <a:schemeClr val="tx1"/>
                </a:solidFill>
                <a:latin typeface="Times New Roman" pitchFamily="18" charset="0"/>
                <a:cs typeface="Arial" pitchFamily="34" charset="0"/>
              </a:rPr>
              <a:t>   </a:t>
            </a:r>
          </a:p>
          <a:p>
            <a:pPr algn="just"/>
            <a:r>
              <a:rPr lang="ar-DZ" sz="4200" dirty="0" smtClean="0">
                <a:solidFill>
                  <a:schemeClr val="tx1"/>
                </a:solidFill>
                <a:latin typeface="Times New Roman" pitchFamily="18" charset="0"/>
                <a:cs typeface="Arial" pitchFamily="34" charset="0"/>
              </a:rPr>
              <a:t>    			</a:t>
            </a:r>
          </a:p>
          <a:p>
            <a:pPr algn="just"/>
            <a:r>
              <a:rPr lang="ar-DZ" sz="4000" dirty="0" smtClean="0">
                <a:solidFill>
                  <a:schemeClr val="tx1"/>
                </a:solidFill>
                <a:latin typeface="Times New Roman" pitchFamily="18" charset="0"/>
                <a:cs typeface="Arial" pitchFamily="34" charset="0"/>
              </a:rPr>
              <a:t>   </a:t>
            </a:r>
            <a:endParaRPr lang="fr-FR" sz="3600" dirty="0" smtClean="0">
              <a:solidFill>
                <a:schemeClr val="tx1"/>
              </a:solidFill>
              <a:latin typeface="Times New Roman" pitchFamily="18" charset="0"/>
              <a:cs typeface="Arial" pitchFamily="34" charset="0"/>
            </a:endParaRPr>
          </a:p>
          <a:p>
            <a:pPr algn="just"/>
            <a:r>
              <a:rPr lang="ar-DZ" sz="4000" dirty="0" smtClean="0">
                <a:solidFill>
                  <a:schemeClr val="tx1"/>
                </a:solidFill>
                <a:latin typeface="Times New Roman" pitchFamily="18" charset="0"/>
                <a:cs typeface="Arial" pitchFamily="34" charset="0"/>
              </a:rPr>
              <a:t> </a:t>
            </a:r>
          </a:p>
          <a:p>
            <a:r>
              <a:rPr lang="ar-DZ" sz="4000" dirty="0" smtClean="0">
                <a:solidFill>
                  <a:schemeClr val="tx1"/>
                </a:solidFill>
                <a:latin typeface="Times New Roman" pitchFamily="18" charset="0"/>
                <a:cs typeface="Arial" pitchFamily="34" charset="0"/>
              </a:rPr>
              <a:t> </a:t>
            </a:r>
          </a:p>
          <a:p>
            <a:pPr algn="just"/>
            <a:r>
              <a:rPr lang="ar-SA" sz="4000" dirty="0" smtClean="0">
                <a:solidFill>
                  <a:schemeClr val="tx1"/>
                </a:solidFill>
              </a:rPr>
              <a:t>مع </a:t>
            </a:r>
            <a:r>
              <a:rPr lang="ar-SA" sz="4000" dirty="0">
                <a:solidFill>
                  <a:schemeClr val="tx1"/>
                </a:solidFill>
              </a:rPr>
              <a:t>التطور المذهل والسريع في مجال تقنية المعلومات</a:t>
            </a:r>
            <a:r>
              <a:rPr lang="fr-FR" sz="4000" dirty="0">
                <a:solidFill>
                  <a:schemeClr val="tx1"/>
                </a:solidFill>
              </a:rPr>
              <a:t>. </a:t>
            </a:r>
            <a:r>
              <a:rPr lang="ar-SA" sz="4000" dirty="0">
                <a:solidFill>
                  <a:schemeClr val="tx1"/>
                </a:solidFill>
              </a:rPr>
              <a:t>حيث أحدثت شبكة الإنترنت ثورة </a:t>
            </a:r>
            <a:r>
              <a:rPr lang="ar-SA" sz="4000" dirty="0" smtClean="0">
                <a:solidFill>
                  <a:schemeClr val="tx1"/>
                </a:solidFill>
              </a:rPr>
              <a:t> </a:t>
            </a:r>
            <a:r>
              <a:rPr lang="ar-SA" sz="4000" dirty="0">
                <a:solidFill>
                  <a:schemeClr val="tx1"/>
                </a:solidFill>
              </a:rPr>
              <a:t>في عالم الاتصالات والمعلومات وأصبح العالم سوقًا مفتوحة للتجارة الإلكترونية </a:t>
            </a:r>
            <a:r>
              <a:rPr lang="ar-SA" sz="4000" dirty="0" smtClean="0">
                <a:solidFill>
                  <a:schemeClr val="tx1"/>
                </a:solidFill>
              </a:rPr>
              <a:t>وتبادل</a:t>
            </a:r>
            <a:r>
              <a:rPr lang="ar-DZ" sz="4000" dirty="0" smtClean="0">
                <a:solidFill>
                  <a:schemeClr val="tx1"/>
                </a:solidFill>
              </a:rPr>
              <a:t> </a:t>
            </a:r>
            <a:r>
              <a:rPr lang="ar-SA" sz="4000" dirty="0" smtClean="0">
                <a:solidFill>
                  <a:schemeClr val="tx1"/>
                </a:solidFill>
              </a:rPr>
              <a:t>المعلومات </a:t>
            </a:r>
            <a:r>
              <a:rPr lang="ar-SA" sz="4000" dirty="0">
                <a:solidFill>
                  <a:schemeClr val="tx1"/>
                </a:solidFill>
              </a:rPr>
              <a:t>ونقل الثقافات </a:t>
            </a:r>
            <a:r>
              <a:rPr lang="ar-DZ" sz="4000" dirty="0">
                <a:solidFill>
                  <a:schemeClr val="tx1"/>
                </a:solidFill>
              </a:rPr>
              <a:t>في كل المجالات منها المجال السياحي ، وأصبحت السياحة من أهم الظواهر الاقتصادية والاجتماعية وهي تحتل موقعا مهما في اقتصاديات العديد من الدول المتقدمة والنامية، فهي تعد أحد الركائز الفعالة في الدخل الوطني وفي مستوى الاستثمارات الوطنية والدولية في المناطق </a:t>
            </a:r>
            <a:r>
              <a:rPr lang="ar-DZ" sz="4000" dirty="0" err="1">
                <a:solidFill>
                  <a:schemeClr val="tx1"/>
                </a:solidFill>
              </a:rPr>
              <a:t>السياحية،وهدا</a:t>
            </a:r>
            <a:r>
              <a:rPr lang="ar-DZ" sz="4000" dirty="0">
                <a:solidFill>
                  <a:schemeClr val="tx1"/>
                </a:solidFill>
              </a:rPr>
              <a:t> ما سنحاول درسته في  معرفة دور الانترنت في تفعيل العمل السياحي .</a:t>
            </a:r>
            <a:endParaRPr lang="fr-FR" sz="4000" dirty="0">
              <a:solidFill>
                <a:schemeClr val="tx1"/>
              </a:solidFill>
            </a:endParaRPr>
          </a:p>
          <a:p>
            <a:pPr algn="just"/>
            <a:r>
              <a:rPr lang="ar-DZ" sz="4000" dirty="0" smtClean="0">
                <a:solidFill>
                  <a:schemeClr val="tx1"/>
                </a:solidFill>
                <a:latin typeface="Times New Roman" pitchFamily="18" charset="0"/>
                <a:cs typeface="Arial" pitchFamily="34" charset="0"/>
              </a:rPr>
              <a:t> </a:t>
            </a:r>
          </a:p>
          <a:p>
            <a:pPr algn="just"/>
            <a:endParaRPr lang="ar-DZ" sz="4000" dirty="0" smtClean="0">
              <a:solidFill>
                <a:schemeClr val="tx1"/>
              </a:solidFill>
              <a:latin typeface="Times New Roman" pitchFamily="18" charset="0"/>
              <a:cs typeface="Arial" pitchFamily="34" charset="0"/>
            </a:endParaRPr>
          </a:p>
          <a:p>
            <a:pPr algn="just"/>
            <a:r>
              <a:rPr lang="ar-DZ" sz="4000" dirty="0" smtClean="0">
                <a:solidFill>
                  <a:schemeClr val="tx1"/>
                </a:solidFill>
                <a:latin typeface="Times New Roman" pitchFamily="18" charset="0"/>
                <a:cs typeface="Arial" pitchFamily="34" charset="0"/>
              </a:rPr>
              <a:t>   </a:t>
            </a:r>
          </a:p>
          <a:p>
            <a:r>
              <a:rPr lang="ar-SA" sz="4800" b="1" dirty="0" smtClean="0">
                <a:solidFill>
                  <a:schemeClr val="tx1"/>
                </a:solidFill>
              </a:rPr>
              <a:t>كيف </a:t>
            </a:r>
            <a:r>
              <a:rPr lang="ar-SA" sz="4800" b="1" dirty="0">
                <a:solidFill>
                  <a:schemeClr val="tx1"/>
                </a:solidFill>
              </a:rPr>
              <a:t>ساهمت الانترنت في تفعيل العمل السياحي في مديرية السياحة والصناعة التقليدية بولاية ورقلة؟</a:t>
            </a:r>
            <a:endParaRPr lang="fr-FR" sz="4800" b="1" dirty="0">
              <a:solidFill>
                <a:schemeClr val="tx1"/>
              </a:solidFill>
            </a:endParaRPr>
          </a:p>
          <a:p>
            <a:pPr algn="just"/>
            <a:endParaRPr lang="ar-DZ" sz="4000" dirty="0" smtClean="0">
              <a:solidFill>
                <a:schemeClr val="tx1"/>
              </a:solidFill>
              <a:latin typeface="Times New Roman" pitchFamily="18" charset="0"/>
              <a:cs typeface="Arial" pitchFamily="34" charset="0"/>
            </a:endParaRPr>
          </a:p>
          <a:p>
            <a:pPr algn="just">
              <a:buFontTx/>
              <a:buChar char="-"/>
            </a:pPr>
            <a:endParaRPr lang="ar-DZ" sz="4200" dirty="0" smtClean="0">
              <a:solidFill>
                <a:schemeClr val="tx1"/>
              </a:solidFill>
            </a:endParaRPr>
          </a:p>
          <a:p>
            <a:pPr algn="just"/>
            <a:r>
              <a:rPr lang="ar-DZ" sz="4200" dirty="0" smtClean="0">
                <a:solidFill>
                  <a:schemeClr val="tx1"/>
                </a:solidFill>
              </a:rPr>
              <a:t>     </a:t>
            </a:r>
          </a:p>
          <a:p>
            <a:pPr algn="just"/>
            <a:r>
              <a:rPr lang="ar-DZ" sz="4200" dirty="0" smtClean="0">
                <a:solidFill>
                  <a:schemeClr val="tx1"/>
                </a:solidFill>
              </a:rPr>
              <a:t>     </a:t>
            </a:r>
            <a:r>
              <a:rPr lang="ar-SA" sz="4000" dirty="0">
                <a:solidFill>
                  <a:schemeClr val="tx1"/>
                </a:solidFill>
              </a:rPr>
              <a:t>1/ماهي اهم التطبيقات والخدمات الاتصالية التي </a:t>
            </a:r>
            <a:r>
              <a:rPr lang="ar-SA" sz="4000" dirty="0" smtClean="0">
                <a:solidFill>
                  <a:schemeClr val="tx1"/>
                </a:solidFill>
              </a:rPr>
              <a:t>تنتجه</a:t>
            </a:r>
            <a:r>
              <a:rPr lang="ar-DZ" sz="4000" dirty="0" smtClean="0">
                <a:solidFill>
                  <a:schemeClr val="tx1"/>
                </a:solidFill>
              </a:rPr>
              <a:t>ا</a:t>
            </a:r>
            <a:r>
              <a:rPr lang="ar-SA" sz="4000" dirty="0" smtClean="0">
                <a:solidFill>
                  <a:schemeClr val="tx1"/>
                </a:solidFill>
              </a:rPr>
              <a:t> </a:t>
            </a:r>
            <a:r>
              <a:rPr lang="ar-SA" sz="4000" dirty="0">
                <a:solidFill>
                  <a:schemeClr val="tx1"/>
                </a:solidFill>
              </a:rPr>
              <a:t>شبكة الانترنت  للعمل </a:t>
            </a:r>
            <a:r>
              <a:rPr lang="ar-SA" sz="4000" dirty="0" smtClean="0">
                <a:solidFill>
                  <a:schemeClr val="tx1"/>
                </a:solidFill>
              </a:rPr>
              <a:t>السياحي</a:t>
            </a:r>
            <a:r>
              <a:rPr lang="ar-DZ" sz="4000" dirty="0" err="1" smtClean="0">
                <a:solidFill>
                  <a:schemeClr val="tx1"/>
                </a:solidFill>
              </a:rPr>
              <a:t>؟</a:t>
            </a:r>
            <a:endParaRPr lang="fr-FR" sz="4000" dirty="0">
              <a:solidFill>
                <a:schemeClr val="tx1"/>
              </a:solidFill>
            </a:endParaRPr>
          </a:p>
          <a:p>
            <a:pPr algn="just"/>
            <a:r>
              <a:rPr lang="ar-SA" sz="4000" dirty="0">
                <a:solidFill>
                  <a:schemeClr val="tx1"/>
                </a:solidFill>
              </a:rPr>
              <a:t>2/ ما هي الايجابيات والسلبيات من عملية تفعيل دور الانترنت في تطوير العمل السياحي </a:t>
            </a:r>
            <a:r>
              <a:rPr lang="ar-DZ" sz="4000" dirty="0" err="1" smtClean="0">
                <a:solidFill>
                  <a:schemeClr val="tx1"/>
                </a:solidFill>
              </a:rPr>
              <a:t>؟</a:t>
            </a:r>
            <a:r>
              <a:rPr lang="ar-SA" sz="4000" dirty="0" err="1" smtClean="0">
                <a:solidFill>
                  <a:schemeClr val="tx1"/>
                </a:solidFill>
              </a:rPr>
              <a:t>.</a:t>
            </a:r>
            <a:r>
              <a:rPr lang="ar-SA" sz="4000" dirty="0" smtClean="0">
                <a:solidFill>
                  <a:schemeClr val="tx1"/>
                </a:solidFill>
              </a:rPr>
              <a:t> </a:t>
            </a:r>
            <a:endParaRPr lang="fr-FR" sz="4000" dirty="0">
              <a:solidFill>
                <a:schemeClr val="tx1"/>
              </a:solidFill>
            </a:endParaRPr>
          </a:p>
          <a:p>
            <a:pPr algn="just"/>
            <a:r>
              <a:rPr lang="ar-SA" sz="4000" dirty="0">
                <a:solidFill>
                  <a:schemeClr val="tx1"/>
                </a:solidFill>
              </a:rPr>
              <a:t>3/ماهي اهم المزايا التي يمكن ان تحققها  شبكة الانترنت في تطوير العمل السياحي ؟ </a:t>
            </a:r>
            <a:endParaRPr lang="fr-FR" sz="4000" dirty="0">
              <a:solidFill>
                <a:schemeClr val="tx1"/>
              </a:solidFill>
            </a:endParaRPr>
          </a:p>
          <a:p>
            <a:pPr algn="r"/>
            <a:r>
              <a:rPr lang="ar-DZ" sz="4000" dirty="0" smtClean="0">
                <a:solidFill>
                  <a:schemeClr val="tx1"/>
                </a:solidFill>
              </a:rPr>
              <a:t>    </a:t>
            </a:r>
          </a:p>
          <a:p>
            <a:pPr algn="r"/>
            <a:r>
              <a:rPr lang="ar-DZ" sz="4000" dirty="0" smtClean="0">
                <a:solidFill>
                  <a:schemeClr val="tx1"/>
                </a:solidFill>
              </a:rPr>
              <a:t>     </a:t>
            </a:r>
          </a:p>
          <a:p>
            <a:pPr algn="just"/>
            <a:r>
              <a:rPr lang="ar-DZ" sz="4000" dirty="0" smtClean="0">
                <a:solidFill>
                  <a:schemeClr val="tx1"/>
                </a:solidFill>
                <a:latin typeface="Times New Roman" pitchFamily="18" charset="0"/>
                <a:cs typeface="Arial" pitchFamily="34" charset="0"/>
              </a:rPr>
              <a:t> </a:t>
            </a:r>
            <a:endParaRPr lang="fr-FR" sz="4000" dirty="0">
              <a:solidFill>
                <a:schemeClr val="tx1"/>
              </a:solidFill>
              <a:latin typeface="Times New Roman" pitchFamily="18" charset="0"/>
              <a:cs typeface="Arial" pitchFamily="34" charset="0"/>
            </a:endParaRPr>
          </a:p>
          <a:p>
            <a:pPr algn="just"/>
            <a:r>
              <a:rPr lang="ar-DZ" sz="4000" dirty="0" smtClean="0">
                <a:solidFill>
                  <a:schemeClr val="tx1"/>
                </a:solidFill>
                <a:latin typeface="Times New Roman" pitchFamily="18" charset="0"/>
                <a:cs typeface="Arial" pitchFamily="34" charset="0"/>
              </a:rPr>
              <a:t>تتمحور هذه الأهداف فيما يلي : </a:t>
            </a:r>
          </a:p>
          <a:p>
            <a:pPr algn="just"/>
            <a:r>
              <a:rPr lang="ar-DZ" sz="4000" dirty="0" smtClean="0">
                <a:solidFill>
                  <a:schemeClr val="tx1"/>
                </a:solidFill>
                <a:latin typeface="Times New Roman" pitchFamily="18" charset="0"/>
                <a:cs typeface="Arial" pitchFamily="34" charset="0"/>
              </a:rPr>
              <a:t> </a:t>
            </a:r>
            <a:r>
              <a:rPr lang="ar-SA" sz="4000" dirty="0" smtClean="0">
                <a:solidFill>
                  <a:schemeClr val="tx1"/>
                </a:solidFill>
              </a:rPr>
              <a:t>1/ لفت انتباه المسؤولين والمنظمات السياحية و الوطنية و المهتمين بالنشاط السياحي الي اهمية تحقيق فعالية الخدمات السياحية </a:t>
            </a:r>
            <a:endParaRPr lang="fr-FR" sz="4000" dirty="0" smtClean="0">
              <a:solidFill>
                <a:schemeClr val="tx1"/>
              </a:solidFill>
            </a:endParaRPr>
          </a:p>
          <a:p>
            <a:pPr algn="just"/>
            <a:r>
              <a:rPr lang="ar-SA" sz="4000" dirty="0" smtClean="0">
                <a:solidFill>
                  <a:schemeClr val="tx1"/>
                </a:solidFill>
              </a:rPr>
              <a:t>2</a:t>
            </a:r>
            <a:r>
              <a:rPr lang="ar-SA" sz="4000" dirty="0">
                <a:solidFill>
                  <a:schemeClr val="tx1"/>
                </a:solidFill>
              </a:rPr>
              <a:t>/ ابراز دور الانترنت في المؤسسات السياحية.</a:t>
            </a:r>
            <a:endParaRPr lang="fr-FR" sz="4000" dirty="0">
              <a:solidFill>
                <a:schemeClr val="tx1"/>
              </a:solidFill>
            </a:endParaRPr>
          </a:p>
          <a:p>
            <a:pPr algn="just"/>
            <a:r>
              <a:rPr lang="ar-SA" sz="4000" dirty="0">
                <a:solidFill>
                  <a:schemeClr val="tx1"/>
                </a:solidFill>
              </a:rPr>
              <a:t>3/ مدى تفعيل مديرية السياحة والصناعة التقليدية لولاية ورقلة لخدمة الانترنت في تطوير العمل السياحي .</a:t>
            </a:r>
            <a:endParaRPr lang="fr-FR" sz="4000" dirty="0">
              <a:solidFill>
                <a:schemeClr val="tx1"/>
              </a:solidFill>
            </a:endParaRPr>
          </a:p>
          <a:p>
            <a:endParaRPr lang="fr-FR" sz="4000" dirty="0" smtClean="0">
              <a:solidFill>
                <a:schemeClr val="tx1"/>
              </a:solidFill>
            </a:endParaRPr>
          </a:p>
          <a:p>
            <a:pPr algn="just"/>
            <a:endParaRPr lang="ar-DZ" sz="1800" dirty="0" smtClean="0">
              <a:solidFill>
                <a:schemeClr val="tx1"/>
              </a:solidFill>
              <a:latin typeface="Times New Roman" pitchFamily="18" charset="0"/>
              <a:cs typeface="Arial" pitchFamily="34" charset="0"/>
            </a:endParaRPr>
          </a:p>
          <a:p>
            <a:pPr algn="just"/>
            <a:endParaRPr lang="ar-DZ" sz="1800" dirty="0" smtClean="0">
              <a:solidFill>
                <a:schemeClr val="tx1"/>
              </a:solidFill>
              <a:latin typeface="Times New Roman" pitchFamily="18" charset="0"/>
              <a:cs typeface="Arial" pitchFamily="34" charset="0"/>
            </a:endParaRPr>
          </a:p>
          <a:p>
            <a:pPr algn="just"/>
            <a:r>
              <a:rPr lang="ar-DZ" sz="1800" dirty="0" smtClean="0">
                <a:solidFill>
                  <a:schemeClr val="tx1"/>
                </a:solidFill>
                <a:latin typeface="Times New Roman" pitchFamily="18" charset="0"/>
                <a:cs typeface="Arial" pitchFamily="34" charset="0"/>
              </a:rPr>
              <a:t>     </a:t>
            </a:r>
          </a:p>
        </p:txBody>
      </p:sp>
      <p:sp>
        <p:nvSpPr>
          <p:cNvPr id="4" name="عنوان فرعي 2"/>
          <p:cNvSpPr txBox="1">
            <a:spLocks/>
          </p:cNvSpPr>
          <p:nvPr/>
        </p:nvSpPr>
        <p:spPr>
          <a:xfrm>
            <a:off x="834131" y="6985200"/>
            <a:ext cx="13930410" cy="34290240"/>
          </a:xfrm>
          <a:prstGeom prst="rect">
            <a:avLst/>
          </a:prstGeom>
        </p:spPr>
        <p:txBody>
          <a:bodyPr vert="horz" lIns="417232" tIns="208616" rIns="417232" bIns="208616" rtlCol="1">
            <a:normAutofit/>
          </a:bodyPr>
          <a:lstStyle/>
          <a:p>
            <a:pPr lvl="0" algn="just">
              <a:spcBef>
                <a:spcPct val="20000"/>
              </a:spcBef>
              <a:defRPr/>
            </a:pPr>
            <a:endParaRPr lang="ar-DZ" sz="4000" dirty="0" smtClean="0"/>
          </a:p>
          <a:p>
            <a:pPr lvl="0" algn="just">
              <a:spcBef>
                <a:spcPct val="20000"/>
              </a:spcBef>
              <a:defRPr/>
            </a:pPr>
            <a:r>
              <a:rPr lang="ar-DZ" sz="4300" dirty="0" smtClean="0"/>
              <a:t>     </a:t>
            </a:r>
          </a:p>
          <a:p>
            <a:pPr lvl="0" algn="just">
              <a:spcBef>
                <a:spcPct val="20000"/>
              </a:spcBef>
              <a:defRPr/>
            </a:pPr>
            <a:endParaRPr lang="ar-DZ" sz="4300" dirty="0" smtClean="0"/>
          </a:p>
          <a:p>
            <a:pPr lvl="0" algn="just">
              <a:spcBef>
                <a:spcPct val="20000"/>
              </a:spcBef>
              <a:defRPr/>
            </a:pPr>
            <a:r>
              <a:rPr lang="ar-DZ" sz="4300" dirty="0" smtClean="0"/>
              <a:t>  </a:t>
            </a:r>
            <a:endParaRPr lang="fr-FR" sz="4000" dirty="0" smtClean="0">
              <a:latin typeface="Times New Roman" pitchFamily="18" charset="0"/>
              <a:cs typeface="Arial" pitchFamily="34" charset="0"/>
            </a:endParaRPr>
          </a:p>
          <a:p>
            <a:r>
              <a:rPr lang="ar-DZ" sz="4000" dirty="0" smtClean="0"/>
              <a:t>انطلاقا من اننا نحاول معرفة دور الانترنت في تفعيل العمل السياحي فقد استخدمنا المنهج الوصفي الذي يمكن لنا من خلال جمع اكبر قدر ممكن من المعلومات الوصفية حول هدا الموضوع من اجل تحليل البيانات وتفسيرها .</a:t>
            </a:r>
            <a:endParaRPr lang="fr-FR" sz="4000" dirty="0" smtClean="0"/>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     </a:t>
            </a:r>
          </a:p>
          <a:p>
            <a:pPr lvl="0" algn="just">
              <a:spcBef>
                <a:spcPct val="20000"/>
              </a:spcBef>
              <a:defRPr/>
            </a:pPr>
            <a:endParaRPr lang="ar-DZ" sz="4000" dirty="0" smtClean="0">
              <a:latin typeface="Times New Roman" pitchFamily="18" charset="0"/>
              <a:cs typeface="Arial" pitchFamily="34" charset="0"/>
            </a:endParaRPr>
          </a:p>
          <a:p>
            <a:r>
              <a:rPr lang="ar-DZ" sz="4000" dirty="0" smtClean="0"/>
              <a:t>طبيعة </a:t>
            </a:r>
            <a:r>
              <a:rPr lang="ar-DZ" sz="4000" dirty="0"/>
              <a:t>الاداة المستخدمة هي استمارة  الاستبيان وهي عبارة عن صفحة </a:t>
            </a:r>
            <a:r>
              <a:rPr lang="ar-DZ" sz="4000" dirty="0" err="1"/>
              <a:t>اوعدة</a:t>
            </a:r>
            <a:r>
              <a:rPr lang="ar-DZ" sz="4000" dirty="0"/>
              <a:t> صفحات تتضمن مجموعة من الاسئلة واستفسارات التي توجه الى مجموعة من الافراد لغرض جمع البيانات او المعلومات .</a:t>
            </a:r>
            <a:endParaRPr lang="fr-FR" sz="4000" dirty="0"/>
          </a:p>
          <a:p>
            <a:pPr lvl="0" algn="just">
              <a:spcBef>
                <a:spcPct val="20000"/>
              </a:spcBef>
              <a:defRPr/>
            </a:pPr>
            <a:endParaRPr lang="ar-DZ" sz="4000" dirty="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algn="just"/>
            <a:r>
              <a:rPr lang="ar-SA" sz="4000" dirty="0" smtClean="0"/>
              <a:t>يشمل </a:t>
            </a:r>
            <a:r>
              <a:rPr lang="ar-SA" sz="4000" dirty="0"/>
              <a:t>مجتمع الدراسة كل </a:t>
            </a:r>
            <a:r>
              <a:rPr lang="ar-DZ" sz="4000" dirty="0"/>
              <a:t>عمال </a:t>
            </a:r>
            <a:r>
              <a:rPr lang="ar-SA" sz="4000" dirty="0"/>
              <a:t>مديرية السياحة والصناعة التقليدية بولاية ورقلة من الفئات التالية</a:t>
            </a:r>
            <a:r>
              <a:rPr lang="fr-FR" sz="4000" dirty="0"/>
              <a:t> :-</a:t>
            </a:r>
          </a:p>
          <a:p>
            <a:pPr algn="just"/>
            <a:r>
              <a:rPr lang="fr-FR" sz="4000" dirty="0"/>
              <a:t>- </a:t>
            </a:r>
            <a:r>
              <a:rPr lang="ar-SA" sz="4000" dirty="0"/>
              <a:t>قيادات العمل بإدارة مديرية السياحة والصناعة التقليدية بولاية ورقلة</a:t>
            </a:r>
            <a:r>
              <a:rPr lang="fr-FR" sz="4000" dirty="0"/>
              <a:t>.</a:t>
            </a:r>
          </a:p>
          <a:p>
            <a:pPr algn="just"/>
            <a:r>
              <a:rPr lang="fr-FR" sz="4000" dirty="0"/>
              <a:t>- </a:t>
            </a:r>
            <a:r>
              <a:rPr lang="ar-SA" sz="4000" dirty="0"/>
              <a:t>موظفين وموظفات مديرية السياحة والصناعة التقليدية بولاية ورقلة.</a:t>
            </a:r>
            <a:endParaRPr lang="fr-FR" sz="4000" dirty="0"/>
          </a:p>
          <a:p>
            <a:pPr algn="just"/>
            <a:r>
              <a:rPr lang="ar-SA" sz="4000" dirty="0"/>
              <a:t>العينة هي اختيار مجموعة من الأشخاص من مجموع مجتمع البحث وهؤلاء الأشخاص يكونون العينة التي يهتم بها الباحث لفحصها ودراستها، والعينة المختارة من مجتمع البحث يجب أن تكون ممثلة له. </a:t>
            </a:r>
            <a:endParaRPr lang="fr-FR" sz="4000" dirty="0"/>
          </a:p>
          <a:p>
            <a:pPr algn="just"/>
            <a:r>
              <a:rPr lang="ar-SA" sz="4000" dirty="0"/>
              <a:t>قمنا باختيار: العينة العمدية أو القصدية :هي العينة التي تختار عن عمد بما يتناسب مع تحقيق هدف بحث معين</a:t>
            </a:r>
            <a:endParaRPr lang="fr-FR" sz="4000" dirty="0"/>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نحن بصدد القيام بدراسة ميدانية حول موضوع الدراسة في مديرية السياحة والصناعة التقليدية بولاية ورقلة ،</a:t>
            </a:r>
            <a:r>
              <a:rPr lang="ar-DZ" sz="4000" dirty="0" smtClean="0">
                <a:latin typeface="Times New Roman" pitchFamily="18" charset="0"/>
                <a:cs typeface="Arial" pitchFamily="34" charset="0"/>
              </a:rPr>
              <a:t>وسنق</a:t>
            </a:r>
            <a:r>
              <a:rPr lang="ar-DZ" sz="4000" dirty="0" smtClean="0">
                <a:latin typeface="Times New Roman" pitchFamily="18" charset="0"/>
                <a:cs typeface="Arial" pitchFamily="34" charset="0"/>
              </a:rPr>
              <a:t>و</a:t>
            </a:r>
            <a:r>
              <a:rPr lang="ar-DZ" sz="4000" dirty="0" smtClean="0">
                <a:latin typeface="Times New Roman" pitchFamily="18" charset="0"/>
                <a:cs typeface="Arial" pitchFamily="34" charset="0"/>
              </a:rPr>
              <a:t>م </a:t>
            </a:r>
            <a:r>
              <a:rPr lang="ar-DZ" sz="4000" dirty="0" smtClean="0">
                <a:latin typeface="Times New Roman" pitchFamily="18" charset="0"/>
                <a:cs typeface="Arial" pitchFamily="34" charset="0"/>
              </a:rPr>
              <a:t>بإعداد استمارة الاستبيان وفقا لهذه الدراسة الميدانية وسيتم توزيعها على عمال هذه المديرية </a:t>
            </a: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p:txBody>
      </p:sp>
      <p:cxnSp>
        <p:nvCxnSpPr>
          <p:cNvPr id="6" name="رابط مستقيم 5"/>
          <p:cNvCxnSpPr/>
          <p:nvPr/>
        </p:nvCxnSpPr>
        <p:spPr>
          <a:xfrm rot="5400000">
            <a:off x="-2166265" y="24815824"/>
            <a:ext cx="34433116" cy="158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7" name="Picture 2" descr="C:\Users\lenovo\Desktop\شعار جامعة ورقلة.png"/>
          <p:cNvPicPr>
            <a:picLocks noChangeAspect="1" noChangeArrowheads="1"/>
          </p:cNvPicPr>
          <p:nvPr/>
        </p:nvPicPr>
        <p:blipFill>
          <a:blip r:embed="rId4" cstate="print"/>
          <a:srcRect/>
          <a:stretch>
            <a:fillRect/>
          </a:stretch>
        </p:blipFill>
        <p:spPr bwMode="auto">
          <a:xfrm>
            <a:off x="1477073" y="812656"/>
            <a:ext cx="3263023" cy="3500462"/>
          </a:xfrm>
          <a:prstGeom prst="ellipse">
            <a:avLst/>
          </a:prstGeom>
          <a:noFill/>
        </p:spPr>
      </p:pic>
      <p:sp>
        <p:nvSpPr>
          <p:cNvPr id="11" name="مستطيل مستدير الزوايا 10"/>
          <p:cNvSpPr/>
          <p:nvPr/>
        </p:nvSpPr>
        <p:spPr>
          <a:xfrm>
            <a:off x="15693235" y="8242208"/>
            <a:ext cx="13430344" cy="150019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r>
              <a:rPr lang="ar-DZ" sz="6000" b="1" dirty="0" smtClean="0">
                <a:solidFill>
                  <a:schemeClr val="tx1"/>
                </a:solidFill>
              </a:rPr>
              <a:t>                        مقدمة</a:t>
            </a:r>
            <a:endParaRPr lang="ar-DZ" sz="6000" b="1" dirty="0">
              <a:solidFill>
                <a:schemeClr val="tx1"/>
              </a:solidFill>
            </a:endParaRPr>
          </a:p>
        </p:txBody>
      </p:sp>
      <p:sp>
        <p:nvSpPr>
          <p:cNvPr id="12" name="مستطيل مستدير الزوايا 11"/>
          <p:cNvSpPr/>
          <p:nvPr/>
        </p:nvSpPr>
        <p:spPr>
          <a:xfrm>
            <a:off x="15693235" y="19232983"/>
            <a:ext cx="13430344" cy="1571636"/>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DZ" sz="6000" b="1" dirty="0" smtClean="0">
                <a:solidFill>
                  <a:schemeClr val="tx1"/>
                </a:solidFill>
              </a:rPr>
              <a:t>تساؤلات الدراسة </a:t>
            </a:r>
            <a:endParaRPr lang="ar-DZ" sz="6000" b="1" dirty="0">
              <a:solidFill>
                <a:schemeClr val="tx1"/>
              </a:solidFill>
            </a:endParaRPr>
          </a:p>
        </p:txBody>
      </p:sp>
      <p:sp>
        <p:nvSpPr>
          <p:cNvPr id="13" name="مستطيل مستدير الزوايا 12"/>
          <p:cNvSpPr/>
          <p:nvPr/>
        </p:nvSpPr>
        <p:spPr>
          <a:xfrm>
            <a:off x="977007" y="8385084"/>
            <a:ext cx="13358906" cy="1500198"/>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DZ" sz="6000" b="1" dirty="0">
                <a:solidFill>
                  <a:schemeClr val="tx1"/>
                </a:solidFill>
              </a:rPr>
              <a:t>منهج </a:t>
            </a:r>
            <a:r>
              <a:rPr lang="ar-DZ" sz="6000" b="1" dirty="0" smtClean="0">
                <a:solidFill>
                  <a:schemeClr val="tx1"/>
                </a:solidFill>
              </a:rPr>
              <a:t>الدراسة</a:t>
            </a:r>
            <a:endParaRPr lang="ar-DZ" sz="6000" b="1" dirty="0">
              <a:solidFill>
                <a:schemeClr val="tx1"/>
              </a:solidFill>
            </a:endParaRPr>
          </a:p>
        </p:txBody>
      </p:sp>
      <p:sp>
        <p:nvSpPr>
          <p:cNvPr id="14" name="مستطيل مستدير الزوايا 13"/>
          <p:cNvSpPr/>
          <p:nvPr/>
        </p:nvSpPr>
        <p:spPr>
          <a:xfrm>
            <a:off x="15693235" y="25275232"/>
            <a:ext cx="13430343" cy="1571636"/>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defPPr>
              <a:defRPr lang="ar-SA"/>
            </a:defPPr>
            <a:lvl1pPr marL="0" algn="r" defTabSz="4172316" rtl="1" eaLnBrk="1" latinLnBrk="0" hangingPunct="1">
              <a:defRPr sz="8200" kern="1200">
                <a:solidFill>
                  <a:schemeClr val="lt1"/>
                </a:solidFill>
                <a:latin typeface="+mn-lt"/>
                <a:ea typeface="+mn-ea"/>
                <a:cs typeface="+mn-cs"/>
              </a:defRPr>
            </a:lvl1pPr>
            <a:lvl2pPr marL="2086158" algn="r" defTabSz="4172316" rtl="1" eaLnBrk="1" latinLnBrk="0" hangingPunct="1">
              <a:defRPr sz="8200" kern="1200">
                <a:solidFill>
                  <a:schemeClr val="lt1"/>
                </a:solidFill>
                <a:latin typeface="+mn-lt"/>
                <a:ea typeface="+mn-ea"/>
                <a:cs typeface="+mn-cs"/>
              </a:defRPr>
            </a:lvl2pPr>
            <a:lvl3pPr marL="4172316" algn="r" defTabSz="4172316" rtl="1" eaLnBrk="1" latinLnBrk="0" hangingPunct="1">
              <a:defRPr sz="8200" kern="1200">
                <a:solidFill>
                  <a:schemeClr val="lt1"/>
                </a:solidFill>
                <a:latin typeface="+mn-lt"/>
                <a:ea typeface="+mn-ea"/>
                <a:cs typeface="+mn-cs"/>
              </a:defRPr>
            </a:lvl3pPr>
            <a:lvl4pPr marL="6258474" algn="r" defTabSz="4172316" rtl="1" eaLnBrk="1" latinLnBrk="0" hangingPunct="1">
              <a:defRPr sz="8200" kern="1200">
                <a:solidFill>
                  <a:schemeClr val="lt1"/>
                </a:solidFill>
                <a:latin typeface="+mn-lt"/>
                <a:ea typeface="+mn-ea"/>
                <a:cs typeface="+mn-cs"/>
              </a:defRPr>
            </a:lvl4pPr>
            <a:lvl5pPr marL="8344632" algn="r" defTabSz="4172316" rtl="1" eaLnBrk="1" latinLnBrk="0" hangingPunct="1">
              <a:defRPr sz="8200" kern="1200">
                <a:solidFill>
                  <a:schemeClr val="lt1"/>
                </a:solidFill>
                <a:latin typeface="+mn-lt"/>
                <a:ea typeface="+mn-ea"/>
                <a:cs typeface="+mn-cs"/>
              </a:defRPr>
            </a:lvl5pPr>
            <a:lvl6pPr marL="10430789" algn="r" defTabSz="4172316" rtl="1" eaLnBrk="1" latinLnBrk="0" hangingPunct="1">
              <a:defRPr sz="8200" kern="1200">
                <a:solidFill>
                  <a:schemeClr val="lt1"/>
                </a:solidFill>
                <a:latin typeface="+mn-lt"/>
                <a:ea typeface="+mn-ea"/>
                <a:cs typeface="+mn-cs"/>
              </a:defRPr>
            </a:lvl6pPr>
            <a:lvl7pPr marL="12516947" algn="r" defTabSz="4172316" rtl="1" eaLnBrk="1" latinLnBrk="0" hangingPunct="1">
              <a:defRPr sz="8200" kern="1200">
                <a:solidFill>
                  <a:schemeClr val="lt1"/>
                </a:solidFill>
                <a:latin typeface="+mn-lt"/>
                <a:ea typeface="+mn-ea"/>
                <a:cs typeface="+mn-cs"/>
              </a:defRPr>
            </a:lvl7pPr>
            <a:lvl8pPr marL="14603105" algn="r" defTabSz="4172316" rtl="1" eaLnBrk="1" latinLnBrk="0" hangingPunct="1">
              <a:defRPr sz="8200" kern="1200">
                <a:solidFill>
                  <a:schemeClr val="lt1"/>
                </a:solidFill>
                <a:latin typeface="+mn-lt"/>
                <a:ea typeface="+mn-ea"/>
                <a:cs typeface="+mn-cs"/>
              </a:defRPr>
            </a:lvl8pPr>
            <a:lvl9pPr marL="16689263" algn="r" defTabSz="4172316" rtl="1" eaLnBrk="1" latinLnBrk="0" hangingPunct="1">
              <a:defRPr sz="8200" kern="1200">
                <a:solidFill>
                  <a:schemeClr val="lt1"/>
                </a:solidFill>
                <a:latin typeface="+mn-lt"/>
                <a:ea typeface="+mn-ea"/>
                <a:cs typeface="+mn-cs"/>
              </a:defRPr>
            </a:lvl9pPr>
          </a:lstStyle>
          <a:p>
            <a:pPr algn="ctr"/>
            <a:r>
              <a:rPr lang="ar-DZ" sz="6000" b="1" dirty="0">
                <a:solidFill>
                  <a:schemeClr val="tx1"/>
                </a:solidFill>
              </a:rPr>
              <a:t>أهداف الدراسة</a:t>
            </a:r>
          </a:p>
        </p:txBody>
      </p:sp>
      <p:sp>
        <p:nvSpPr>
          <p:cNvPr id="15" name="مستطيل مستدير الزوايا 14"/>
          <p:cNvSpPr/>
          <p:nvPr/>
        </p:nvSpPr>
        <p:spPr>
          <a:xfrm>
            <a:off x="1012726" y="12126374"/>
            <a:ext cx="13573220" cy="1714512"/>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DZ" sz="6000" b="1" dirty="0">
                <a:solidFill>
                  <a:schemeClr val="tx1"/>
                </a:solidFill>
              </a:rPr>
              <a:t> أدوات </a:t>
            </a:r>
            <a:r>
              <a:rPr lang="ar-DZ" sz="6000" b="1" dirty="0" smtClean="0">
                <a:solidFill>
                  <a:schemeClr val="tx1"/>
                </a:solidFill>
              </a:rPr>
              <a:t>البحث</a:t>
            </a:r>
            <a:endParaRPr lang="fr-FR" sz="6000" b="1" dirty="0">
              <a:solidFill>
                <a:schemeClr val="tx1"/>
              </a:solidFill>
            </a:endParaRPr>
          </a:p>
        </p:txBody>
      </p:sp>
      <p:sp>
        <p:nvSpPr>
          <p:cNvPr id="16" name="مستطيل مستدير الزوايا 15"/>
          <p:cNvSpPr/>
          <p:nvPr/>
        </p:nvSpPr>
        <p:spPr>
          <a:xfrm>
            <a:off x="1119883" y="16295506"/>
            <a:ext cx="13358906" cy="1571636"/>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DZ" sz="6000" b="1" dirty="0">
                <a:solidFill>
                  <a:schemeClr val="tx1"/>
                </a:solidFill>
              </a:rPr>
              <a:t>مجتمع البحث وعينة </a:t>
            </a:r>
            <a:r>
              <a:rPr lang="ar-DZ" sz="6000" b="1" dirty="0" smtClean="0">
                <a:solidFill>
                  <a:schemeClr val="tx1"/>
                </a:solidFill>
              </a:rPr>
              <a:t>الدراسة</a:t>
            </a:r>
            <a:endParaRPr lang="ar-DZ" sz="6000" b="1" dirty="0">
              <a:solidFill>
                <a:schemeClr val="tx1"/>
              </a:solidFill>
            </a:endParaRPr>
          </a:p>
        </p:txBody>
      </p:sp>
      <p:sp>
        <p:nvSpPr>
          <p:cNvPr id="17" name="مستطيل مستدير الزوايا 16"/>
          <p:cNvSpPr/>
          <p:nvPr/>
        </p:nvSpPr>
        <p:spPr>
          <a:xfrm>
            <a:off x="936155" y="22538928"/>
            <a:ext cx="13501782" cy="1571636"/>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pPr algn="ctr"/>
            <a:r>
              <a:rPr lang="ar-DZ" sz="6000" b="1" dirty="0" smtClean="0">
                <a:solidFill>
                  <a:schemeClr val="tx1"/>
                </a:solidFill>
              </a:rPr>
              <a:t>الجانب التطبيقي</a:t>
            </a:r>
            <a:endParaRPr lang="ar-DZ" sz="6000" b="1" dirty="0">
              <a:solidFill>
                <a:schemeClr val="tx1"/>
              </a:solidFill>
            </a:endParaRPr>
          </a:p>
        </p:txBody>
      </p:sp>
      <p:sp>
        <p:nvSpPr>
          <p:cNvPr id="18" name="مستطيل مستدير الزوايا 17"/>
          <p:cNvSpPr/>
          <p:nvPr/>
        </p:nvSpPr>
        <p:spPr>
          <a:xfrm>
            <a:off x="15693235" y="15424548"/>
            <a:ext cx="13430343" cy="1643074"/>
          </a:xfrm>
          <a:prstGeom prst="roundRect">
            <a:avLst/>
          </a:prstGeom>
        </p:spPr>
        <p:style>
          <a:lnRef idx="1">
            <a:schemeClr val="accent5"/>
          </a:lnRef>
          <a:fillRef idx="2">
            <a:schemeClr val="accent5"/>
          </a:fillRef>
          <a:effectRef idx="1">
            <a:schemeClr val="accent5"/>
          </a:effectRef>
          <a:fontRef idx="minor">
            <a:schemeClr val="dk1"/>
          </a:fontRef>
        </p:style>
        <p:txBody>
          <a:bodyPr rtlCol="1" anchor="ctr"/>
          <a:lstStyle/>
          <a:p>
            <a:r>
              <a:rPr lang="ar-DZ" sz="6000" b="1" dirty="0" smtClean="0">
                <a:solidFill>
                  <a:schemeClr val="tx1"/>
                </a:solidFill>
              </a:rPr>
              <a:t>                  تحديد الإشكالية </a:t>
            </a:r>
            <a:endParaRPr lang="ar-DZ" sz="6000" b="1" dirty="0">
              <a:solidFill>
                <a:schemeClr val="tx1"/>
              </a:solidFill>
            </a:endParaRPr>
          </a:p>
        </p:txBody>
      </p:sp>
      <p:pic>
        <p:nvPicPr>
          <p:cNvPr id="24" name="Picture 2" descr="C:\Users\lenovo\Desktop\شعار جامعة ورقلة.png"/>
          <p:cNvPicPr>
            <a:picLocks noChangeAspect="1" noChangeArrowheads="1"/>
          </p:cNvPicPr>
          <p:nvPr/>
        </p:nvPicPr>
        <p:blipFill>
          <a:blip r:embed="rId4" cstate="print"/>
          <a:srcRect/>
          <a:stretch>
            <a:fillRect/>
          </a:stretch>
        </p:blipFill>
        <p:spPr bwMode="auto">
          <a:xfrm>
            <a:off x="25265927" y="884094"/>
            <a:ext cx="3263023" cy="3500462"/>
          </a:xfrm>
          <a:prstGeom prst="ellipse">
            <a:avLst/>
          </a:prstGeom>
          <a:noFill/>
        </p:spPr>
      </p:pic>
      <p:pic>
        <p:nvPicPr>
          <p:cNvPr id="19" name="Image 18"/>
          <p:cNvPicPr/>
          <p:nvPr/>
        </p:nvPicPr>
        <p:blipFill rotWithShape="1">
          <a:blip r:embed="rId5" cstate="print"/>
          <a:srcRect t="10124" r="9915" b="57231"/>
          <a:stretch/>
        </p:blipFill>
        <p:spPr bwMode="auto">
          <a:xfrm>
            <a:off x="1298477" y="31683944"/>
            <a:ext cx="13466063" cy="9073008"/>
          </a:xfrm>
          <a:prstGeom prst="rect">
            <a:avLst/>
          </a:prstGeom>
          <a:ln>
            <a:noFill/>
          </a:ln>
          <a:extLst>
            <a:ext uri="{53640926-AAD7-44D8-BBD7-CCE9431645EC}">
              <a14:shadowObscured xmlns:a14="http://schemas.microsoft.com/office/drawing/2010/main" xmlns=""/>
            </a:ext>
          </a:extLst>
        </p:spPr>
      </p:pic>
      <p:pic>
        <p:nvPicPr>
          <p:cNvPr id="21" name="Image 20" descr="C:\Users\krama\Desktop\images.jpg"/>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5693235" y="31615462"/>
            <a:ext cx="13394626" cy="9141490"/>
          </a:xfrm>
          <a:prstGeom prst="rect">
            <a:avLst/>
          </a:prstGeom>
          <a:noFill/>
          <a:ln>
            <a:noFill/>
          </a:ln>
        </p:spPr>
      </p:pic>
      <p:sp>
        <p:nvSpPr>
          <p:cNvPr id="5" name="Rectangle à coins arrondis 4"/>
          <p:cNvSpPr/>
          <p:nvPr/>
        </p:nvSpPr>
        <p:spPr>
          <a:xfrm>
            <a:off x="11426307" y="41116992"/>
            <a:ext cx="10297144" cy="1152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1652728" y="41189000"/>
            <a:ext cx="9158276" cy="1107996"/>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DZ" sz="6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الموسم الجامعي 2014/ 2015</a:t>
            </a:r>
            <a:endParaRPr lang="fr-FR" sz="6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2249</TotalTime>
  <Words>216</Words>
  <Application>Microsoft Office PowerPoint</Application>
  <PresentationFormat>مخصص</PresentationFormat>
  <Paragraphs>67</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سمة Office</vt:lpstr>
      <vt:lpstr>   جـــامـــعـــة قـــاصـــدي مـــربــاح - ورقـــلـــة كـلـيـة الـعـلـوم الإنـسـانـيـة و الاجـتـمـاعـيـة قـسـم عـلـوم الإعـلام و الاتـصـال دور الأنترنت في تفعيل العمل السياحي   (دراسة ميدانية لمديرية  السياحة والصناعة التقليدية بولاية ورقلة)  The role of the Internet in the activation of tourism ملصق علمي حول موضوع مذكرة تخرج يتم إعدادها لنيل شهادة الماستر ضمن تخصص التكنولوجيات الحديثة للاتصال  إعداد الطالبتين: مسعودي نور الإيمان      NOURARIJ@GMAIL,COM                                                                                           إشراف الأستاذة: يسعد زهية                            مونة زينب                                                            ZINEB,MOUNA@GMAIL,COM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DAHMANE</dc:creator>
  <cp:lastModifiedBy>acer</cp:lastModifiedBy>
  <cp:revision>265</cp:revision>
  <dcterms:created xsi:type="dcterms:W3CDTF">2015-02-17T20:41:29Z</dcterms:created>
  <dcterms:modified xsi:type="dcterms:W3CDTF">2015-03-05T06:51:31Z</dcterms:modified>
</cp:coreProperties>
</file>